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7" r:id="rId5"/>
    <p:sldId id="457" r:id="rId6"/>
    <p:sldId id="462" r:id="rId7"/>
    <p:sldId id="465" r:id="rId8"/>
    <p:sldId id="466" r:id="rId9"/>
    <p:sldId id="463" r:id="rId10"/>
    <p:sldId id="464" r:id="rId11"/>
    <p:sldId id="455" r:id="rId12"/>
    <p:sldId id="456" r:id="rId13"/>
    <p:sldId id="454" r:id="rId14"/>
    <p:sldId id="281" r:id="rId15"/>
    <p:sldId id="458" r:id="rId16"/>
    <p:sldId id="263" r:id="rId17"/>
    <p:sldId id="269" r:id="rId18"/>
    <p:sldId id="438" r:id="rId19"/>
    <p:sldId id="434" r:id="rId20"/>
    <p:sldId id="435" r:id="rId21"/>
    <p:sldId id="264" r:id="rId22"/>
    <p:sldId id="436" r:id="rId23"/>
    <p:sldId id="431" r:id="rId24"/>
    <p:sldId id="432" r:id="rId25"/>
    <p:sldId id="437" r:id="rId26"/>
    <p:sldId id="265" r:id="rId27"/>
    <p:sldId id="268" r:id="rId28"/>
    <p:sldId id="453" r:id="rId29"/>
    <p:sldId id="280" r:id="rId30"/>
    <p:sldId id="439" r:id="rId31"/>
    <p:sldId id="440" r:id="rId32"/>
    <p:sldId id="441" r:id="rId33"/>
    <p:sldId id="442" r:id="rId34"/>
    <p:sldId id="443" r:id="rId35"/>
    <p:sldId id="444" r:id="rId36"/>
    <p:sldId id="449" r:id="rId37"/>
    <p:sldId id="446" r:id="rId38"/>
    <p:sldId id="445" r:id="rId39"/>
    <p:sldId id="447" r:id="rId40"/>
    <p:sldId id="448" r:id="rId41"/>
    <p:sldId id="450" r:id="rId42"/>
    <p:sldId id="452" r:id="rId43"/>
    <p:sldId id="451" r:id="rId44"/>
    <p:sldId id="43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23F1B7-F831-4D9F-A138-D2411950549D}" v="10" dt="2022-05-20T12:07:38.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53" d="100"/>
          <a:sy n="53" d="100"/>
        </p:scale>
        <p:origin x="29" y="10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e Alden" userId="160ccfd3-e1d3-4a6e-b1ed-c16777c25b62" providerId="ADAL" clId="{E223F1B7-F831-4D9F-A138-D2411950549D}"/>
    <pc:docChg chg="addSld modSld sldOrd">
      <pc:chgData name="Tore Alden" userId="160ccfd3-e1d3-4a6e-b1ed-c16777c25b62" providerId="ADAL" clId="{E223F1B7-F831-4D9F-A138-D2411950549D}" dt="2022-05-19T23:49:09.857" v="2"/>
      <pc:docMkLst>
        <pc:docMk/>
      </pc:docMkLst>
      <pc:sldChg chg="ord">
        <pc:chgData name="Tore Alden" userId="160ccfd3-e1d3-4a6e-b1ed-c16777c25b62" providerId="ADAL" clId="{E223F1B7-F831-4D9F-A138-D2411950549D}" dt="2022-05-19T12:49:08.890" v="1"/>
        <pc:sldMkLst>
          <pc:docMk/>
          <pc:sldMk cId="607174817" sldId="434"/>
        </pc:sldMkLst>
      </pc:sldChg>
      <pc:sldChg chg="add">
        <pc:chgData name="Tore Alden" userId="160ccfd3-e1d3-4a6e-b1ed-c16777c25b62" providerId="ADAL" clId="{E223F1B7-F831-4D9F-A138-D2411950549D}" dt="2022-05-19T23:49:09.857" v="2"/>
        <pc:sldMkLst>
          <pc:docMk/>
          <pc:sldMk cId="1268412010" sldId="4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5/20/2022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5/20/2022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514035"/>
            <a:ext cx="7088832" cy="8863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North America and Global Supply and Demand Trends</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6" name="Picture 5">
            <a:extLst>
              <a:ext uri="{FF2B5EF4-FFF2-40B4-BE49-F238E27FC236}">
                <a16:creationId xmlns:a16="http://schemas.microsoft.com/office/drawing/2014/main" id="{D749B942-064A-4067-B0D4-C95E5F9D239F}"/>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4"/>
            <a:ext cx="2388092" cy="4287910"/>
          </a:xfrm>
          <a:prstGeom prst="rect">
            <a:avLst/>
          </a:prstGeom>
          <a:extLst>
            <a:ext uri="{C572A759-6A51-4108-AA02-DFA0A04FC94B}">
              <ma14:wrappingTextBoxFlag xmlns="" xmlns:ma14="http://schemas.microsoft.com/office/mac/drawingml/2011/main" val="1"/>
            </a:ext>
          </a:extLst>
        </p:spPr>
        <p:txBody>
          <a:bodyPr>
            <a:normAutofit fontScale="85000" lnSpcReduction="10000"/>
          </a:bodyPr>
          <a:lstStyle>
            <a:lvl1pPr>
              <a:lnSpc>
                <a:spcPct val="110000"/>
              </a:lnSpc>
              <a:spcBef>
                <a:spcPts val="1200"/>
              </a:spcBef>
              <a:defRPr sz="1400" b="0">
                <a:solidFill>
                  <a:srgbClr val="6F0791"/>
                </a:solidFill>
              </a:defRPr>
            </a:lvl1pPr>
          </a:lstStyle>
          <a:p>
            <a:r>
              <a:rPr lang="en-US" dirty="0"/>
              <a:t>The Jacobsen expects eight renewable diesel plants to begin production or expand capacity in 2022. There are five other plants that have announced they will begin production in 2022, but The Jacobsen believes they have less than a 50 percent chance of opening.</a:t>
            </a:r>
          </a:p>
          <a:p>
            <a:r>
              <a:rPr lang="en-US" dirty="0"/>
              <a:t>The expansion will raise annual renewable diesel capacity from an estimated 835 million gallons per year at the end of 2021 to 2.62 billion gallons by the end of 2022.</a:t>
            </a:r>
          </a:p>
          <a:p>
            <a:r>
              <a:rPr lang="en-US" dirty="0"/>
              <a:t>The Jacobsen changed its forecasting of capacity and feedstock usage to include the probability of plants opening. As a result, there is some slight downside risk to both predictions.</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5" name="Picture 4">
            <a:extLst>
              <a:ext uri="{FF2B5EF4-FFF2-40B4-BE49-F238E27FC236}">
                <a16:creationId xmlns:a16="http://schemas.microsoft.com/office/drawing/2014/main" id="{D945ED3B-F3A7-40B2-B632-016DA11BABCA}"/>
              </a:ext>
            </a:extLst>
          </p:cNvPr>
          <p:cNvPicPr>
            <a:picLocks noChangeAspect="1"/>
          </p:cNvPicPr>
          <p:nvPr/>
        </p:nvPicPr>
        <p:blipFill>
          <a:blip r:embed="rId2"/>
          <a:stretch>
            <a:fillRect/>
          </a:stretch>
        </p:blipFill>
        <p:spPr>
          <a:xfrm>
            <a:off x="195072" y="676074"/>
            <a:ext cx="8107427" cy="5038925"/>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NOAA expects drought to continue in canola growing regions of the U.S. and Canada.</a:t>
            </a:r>
          </a:p>
          <a:p>
            <a:r>
              <a:rPr lang="en-US" dirty="0"/>
              <a:t>Below normal rainfall during August in Iowa would substantially reduce U.S. soybean yields.</a:t>
            </a:r>
          </a:p>
          <a:p>
            <a:r>
              <a:rPr lang="en-US" dirty="0"/>
              <a:t>NOAA’s </a:t>
            </a:r>
            <a:r>
              <a:rPr lang="en-US" i="1" dirty="0"/>
              <a:t>Spring Outlook </a:t>
            </a:r>
            <a:r>
              <a:rPr lang="en-US" dirty="0"/>
              <a:t>predicts drought will continue or worsen in much of the Western Corn Belt and Mississippi Delta during the spring, increasing the need for summer rainfall.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6" name="Picture 5">
            <a:extLst>
              <a:ext uri="{FF2B5EF4-FFF2-40B4-BE49-F238E27FC236}">
                <a16:creationId xmlns:a16="http://schemas.microsoft.com/office/drawing/2014/main" id="{806EB8D3-5AAA-E72B-6FC1-7F951B874885}"/>
              </a:ext>
            </a:extLst>
          </p:cNvPr>
          <p:cNvPicPr>
            <a:picLocks noChangeAspect="1"/>
          </p:cNvPicPr>
          <p:nvPr/>
        </p:nvPicPr>
        <p:blipFill>
          <a:blip r:embed="rId2"/>
          <a:stretch>
            <a:fillRect/>
          </a:stretch>
        </p:blipFill>
        <p:spPr>
          <a:xfrm>
            <a:off x="172996" y="269674"/>
            <a:ext cx="8129504" cy="5590243"/>
          </a:xfrm>
          <a:prstGeom prst="rect">
            <a:avLst/>
          </a:prstGeom>
        </p:spPr>
      </p:pic>
    </p:spTree>
    <p:extLst>
      <p:ext uri="{BB962C8B-B14F-4D97-AF65-F5344CB8AC3E}">
        <p14:creationId xmlns:p14="http://schemas.microsoft.com/office/powerpoint/2010/main" val="12684120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predicts feedstock demand for renewable diesel production will nearly triple in 2022 from about 625 million pounds per month to 1.75 billion.</a:t>
            </a:r>
          </a:p>
          <a:p>
            <a:r>
              <a:rPr lang="en-US" dirty="0"/>
              <a:t>Despite the record high HOBO spread, the expansion of production capacity has resulted in record domestic renewable diesel production in June and July.</a:t>
            </a:r>
          </a:p>
          <a:p>
            <a:r>
              <a:rPr lang="en-US" dirty="0"/>
              <a:t>The relative growth of fats and greases in the feedstock mix is due to a reduction in The Jacobsen’s biodiesel production forecast.</a:t>
            </a:r>
          </a:p>
          <a:p>
            <a:r>
              <a:rPr lang="en-US" dirty="0"/>
              <a:t>Despite record prices, The Jacobsen believes soybean oil will remain the most commonly used feedstock, accounting for about three quarters of the feedstock mix.</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C99DB7FF-7CE6-490E-8FD2-F3B269399249}"/>
              </a:ext>
            </a:extLst>
          </p:cNvPr>
          <p:cNvPicPr>
            <a:picLocks noChangeAspect="1"/>
          </p:cNvPicPr>
          <p:nvPr/>
        </p:nvPicPr>
        <p:blipFill>
          <a:blip r:embed="rId2"/>
          <a:stretch>
            <a:fillRect/>
          </a:stretch>
        </p:blipFill>
        <p:spPr>
          <a:xfrm>
            <a:off x="182880" y="659140"/>
            <a:ext cx="8119619" cy="5055859"/>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1934"/>
            <a:ext cx="2388092" cy="3987913"/>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growth in renewable diesel capacity could force a substantial shift in refined soybean oil usage from edible use to inedible usage. </a:t>
            </a:r>
          </a:p>
          <a:p>
            <a:r>
              <a:rPr lang="en-US" dirty="0"/>
              <a:t>There remains significant questions about when, or if, non-biodiesel usage will decline. In 2020/21, The Jacobsen has steadily raised its forecast of non-biodiesel usage, creating a significant risk for its 2021/22 balance sheet projections.</a:t>
            </a:r>
          </a:p>
          <a:p>
            <a:r>
              <a:rPr lang="en-US" dirty="0"/>
              <a:t>Refined imports could surge if renewable diesel facilities on the West Coast import from Argentina.</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70621" y="6338142"/>
            <a:ext cx="92758" cy="166789"/>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3" name="Picture 2">
            <a:extLst>
              <a:ext uri="{FF2B5EF4-FFF2-40B4-BE49-F238E27FC236}">
                <a16:creationId xmlns:a16="http://schemas.microsoft.com/office/drawing/2014/main" id="{3F3D4797-9FEC-477A-A637-0F6A7FC24C54}"/>
              </a:ext>
            </a:extLst>
          </p:cNvPr>
          <p:cNvPicPr>
            <a:picLocks noChangeAspect="1"/>
          </p:cNvPicPr>
          <p:nvPr/>
        </p:nvPicPr>
        <p:blipFill>
          <a:blip r:embed="rId2"/>
          <a:stretch>
            <a:fillRect/>
          </a:stretch>
        </p:blipFill>
        <p:spPr>
          <a:xfrm>
            <a:off x="106211" y="671005"/>
            <a:ext cx="4122423" cy="5043995"/>
          </a:xfrm>
          <a:prstGeom prst="rect">
            <a:avLst/>
          </a:prstGeom>
        </p:spPr>
      </p:pic>
      <p:pic>
        <p:nvPicPr>
          <p:cNvPr id="5" name="Picture 4">
            <a:extLst>
              <a:ext uri="{FF2B5EF4-FFF2-40B4-BE49-F238E27FC236}">
                <a16:creationId xmlns:a16="http://schemas.microsoft.com/office/drawing/2014/main" id="{81067439-E6D7-4D5A-8E13-DD66DD65C073}"/>
              </a:ext>
            </a:extLst>
          </p:cNvPr>
          <p:cNvPicPr>
            <a:picLocks noChangeAspect="1"/>
          </p:cNvPicPr>
          <p:nvPr/>
        </p:nvPicPr>
        <p:blipFill>
          <a:blip r:embed="rId3"/>
          <a:stretch>
            <a:fillRect/>
          </a:stretch>
        </p:blipFill>
        <p:spPr>
          <a:xfrm>
            <a:off x="4488749" y="671006"/>
            <a:ext cx="4122423" cy="5043994"/>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92500"/>
          </a:bodyPr>
          <a:lstStyle>
            <a:lvl1pPr>
              <a:lnSpc>
                <a:spcPct val="110000"/>
              </a:lnSpc>
              <a:spcBef>
                <a:spcPts val="1200"/>
              </a:spcBef>
              <a:defRPr sz="1400" b="0">
                <a:solidFill>
                  <a:srgbClr val="6F0791"/>
                </a:solidFill>
              </a:defRPr>
            </a:lvl1pPr>
          </a:lstStyle>
          <a:p>
            <a:r>
              <a:rPr lang="en-US" dirty="0"/>
              <a:t>The lack of refining capacity relative to growing demand drove the spread between crude soybean oil and RBD to record levels in 2021. </a:t>
            </a:r>
          </a:p>
          <a:p>
            <a:r>
              <a:rPr lang="en-US" dirty="0"/>
              <a:t>Crushers have announced expansions in crushing and refining capacity, but there is unlikely to be any significant change until the fall of 2022.</a:t>
            </a:r>
          </a:p>
          <a:p>
            <a:r>
              <a:rPr lang="en-US" dirty="0"/>
              <a:t>The Jacobsen believes renewable diesel plants could add up to 5.6 billion pounds of refining capacity as they open, which could help narrow the spread between crude and RBD.</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6" name="Picture 5">
            <a:extLst>
              <a:ext uri="{FF2B5EF4-FFF2-40B4-BE49-F238E27FC236}">
                <a16:creationId xmlns:a16="http://schemas.microsoft.com/office/drawing/2014/main" id="{C621E7AD-6D76-41BE-91E5-8B85AF7314BE}"/>
              </a:ext>
            </a:extLst>
          </p:cNvPr>
          <p:cNvPicPr>
            <a:picLocks noChangeAspect="1"/>
          </p:cNvPicPr>
          <p:nvPr/>
        </p:nvPicPr>
        <p:blipFill>
          <a:blip r:embed="rId2"/>
          <a:stretch>
            <a:fillRect/>
          </a:stretch>
        </p:blipFill>
        <p:spPr>
          <a:xfrm>
            <a:off x="158496" y="667607"/>
            <a:ext cx="8144003" cy="5055860"/>
          </a:xfrm>
          <a:prstGeom prst="rect">
            <a:avLst/>
          </a:prstGeom>
        </p:spPr>
      </p:pic>
    </p:spTree>
    <p:extLst>
      <p:ext uri="{BB962C8B-B14F-4D97-AF65-F5344CB8AC3E}">
        <p14:creationId xmlns:p14="http://schemas.microsoft.com/office/powerpoint/2010/main" val="41144745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spread between soybean oil and heating oil futures (HOBO) rose to a record high above $3.40 per gallon in June. The move drove soybean oil profitability to a record low. As a result, soybean oil usage in renewable diesel production fell sharply.</a:t>
            </a:r>
          </a:p>
          <a:p>
            <a:r>
              <a:rPr lang="en-US" dirty="0"/>
              <a:t>Since then, the spread has fallen, and soybean oil profitability has improved and now it is the third most profitable feedstock. </a:t>
            </a:r>
          </a:p>
          <a:p>
            <a:r>
              <a:rPr lang="en-US" dirty="0"/>
              <a:t>The Jacobsen expects the improvement in profitability to increase soybean oil usage in the coming months.</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4" name="Picture 3">
            <a:extLst>
              <a:ext uri="{FF2B5EF4-FFF2-40B4-BE49-F238E27FC236}">
                <a16:creationId xmlns:a16="http://schemas.microsoft.com/office/drawing/2014/main" id="{93DC5171-8E42-4867-A77D-E3D2D46222BE}"/>
              </a:ext>
            </a:extLst>
          </p:cNvPr>
          <p:cNvPicPr>
            <a:picLocks noChangeAspect="1"/>
          </p:cNvPicPr>
          <p:nvPr/>
        </p:nvPicPr>
        <p:blipFill>
          <a:blip r:embed="rId2"/>
          <a:stretch>
            <a:fillRect/>
          </a:stretch>
        </p:blipFill>
        <p:spPr>
          <a:xfrm>
            <a:off x="172212" y="667606"/>
            <a:ext cx="8130287" cy="5047393"/>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profitability of soybean oil has improved in biodiesel production but remains near the lower end of the feedstock mix.</a:t>
            </a:r>
          </a:p>
          <a:p>
            <a:r>
              <a:rPr lang="en-US" dirty="0"/>
              <a:t>Despite its relative profitability, The Jacobsen still expects the improvement over the last six weeks to increase demand during the fourth quarter of 2021.</a:t>
            </a:r>
          </a:p>
          <a:p>
            <a:r>
              <a:rPr lang="en-US" dirty="0"/>
              <a:t>Canola oil remains unprofitable in biodiesel production, but it has improved since early May. However, The Jacobsen believes the improvement in profitability could modestly increase demand in the fourth quarter. </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3" name="Picture 2">
            <a:extLst>
              <a:ext uri="{FF2B5EF4-FFF2-40B4-BE49-F238E27FC236}">
                <a16:creationId xmlns:a16="http://schemas.microsoft.com/office/drawing/2014/main" id="{B03589F4-196B-46ED-AD5B-BB35E2890FD7}"/>
              </a:ext>
            </a:extLst>
          </p:cNvPr>
          <p:cNvPicPr>
            <a:picLocks noChangeAspect="1"/>
          </p:cNvPicPr>
          <p:nvPr/>
        </p:nvPicPr>
        <p:blipFill>
          <a:blip r:embed="rId2"/>
          <a:stretch>
            <a:fillRect/>
          </a:stretch>
        </p:blipFill>
        <p:spPr>
          <a:xfrm>
            <a:off x="172212" y="676073"/>
            <a:ext cx="8130287" cy="5047393"/>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47338"/>
            <a:ext cx="2388092" cy="3949416"/>
          </a:xfrm>
          <a:prstGeom prst="rect">
            <a:avLst/>
          </a:prstGeom>
          <a:extLst>
            <a:ext uri="{C572A759-6A51-4108-AA02-DFA0A04FC94B}">
              <ma14:wrappingTextBoxFlag xmlns="" xmlns:ma14="http://schemas.microsoft.com/office/mac/drawingml/2011/main" val="1"/>
            </a:ext>
          </a:extLst>
        </p:spPr>
        <p:txBody>
          <a:bodyPr>
            <a:normAutofit fontScale="77500" lnSpcReduction="20000"/>
          </a:bodyPr>
          <a:lstStyle>
            <a:lvl1pPr>
              <a:lnSpc>
                <a:spcPct val="110000"/>
              </a:lnSpc>
              <a:spcBef>
                <a:spcPts val="1200"/>
              </a:spcBef>
              <a:defRPr sz="1400" b="0">
                <a:solidFill>
                  <a:srgbClr val="6F0791"/>
                </a:solidFill>
              </a:defRPr>
            </a:lvl1pPr>
          </a:lstStyle>
          <a:p>
            <a:r>
              <a:rPr lang="en-US" dirty="0"/>
              <a:t>The Jacobsen believes the U.S. could become a net importer of soybean oil in 2021/22. However, much of this increase will depend on South American production.</a:t>
            </a:r>
          </a:p>
          <a:p>
            <a:r>
              <a:rPr lang="en-US" dirty="0"/>
              <a:t>One of the biggest questions for analysts projecting soybean oil balance sheets is the level of non-biofuel use. The Jacobsen predicts non-biofuel demand will fall by more than three billion pounds in 2021/22, but an expected decline in 2020/21 has not materialized despite historically high prices. Non-biofuel use in 2019/20 suggests the floor for usage could be around 13 billion pounds. </a:t>
            </a:r>
          </a:p>
          <a:p>
            <a:r>
              <a:rPr lang="en-US" dirty="0"/>
              <a:t>There is downside risk to The Jacobsen’s biofuel usage projection. However, any reduction in biofuel use will raise its prediction of non-biofuel usage. As a result, its ending stocks forecast also has some downside risk.</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18</a:t>
            </a:fld>
            <a:endParaRPr dirty="0"/>
          </a:p>
        </p:txBody>
      </p:sp>
      <p:pic>
        <p:nvPicPr>
          <p:cNvPr id="9" name="Picture 8">
            <a:extLst>
              <a:ext uri="{FF2B5EF4-FFF2-40B4-BE49-F238E27FC236}">
                <a16:creationId xmlns:a16="http://schemas.microsoft.com/office/drawing/2014/main" id="{AECF8128-E7C4-4A9E-B8CF-5884AC8F03A5}"/>
              </a:ext>
            </a:extLst>
          </p:cNvPr>
          <p:cNvPicPr>
            <a:picLocks noChangeAspect="1"/>
          </p:cNvPicPr>
          <p:nvPr/>
        </p:nvPicPr>
        <p:blipFill>
          <a:blip r:embed="rId2"/>
          <a:stretch>
            <a:fillRect/>
          </a:stretch>
        </p:blipFill>
        <p:spPr>
          <a:xfrm>
            <a:off x="171450" y="685800"/>
            <a:ext cx="8131049" cy="5037666"/>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4051"/>
            <a:ext cx="2388092" cy="397270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Despite its expectation for weakness in non-biofuel usage for soybean oil, The Jacobsen expects consumer spending on food to remain robust through the end of the year.</a:t>
            </a:r>
          </a:p>
          <a:p>
            <a:r>
              <a:rPr lang="en-US" dirty="0"/>
              <a:t>The relatively strong projections for food away from home are driven by robust demand and weak year-over-year comparisons.</a:t>
            </a:r>
          </a:p>
          <a:p>
            <a:r>
              <a:rPr lang="en-US" dirty="0"/>
              <a:t>Similarly, the weak projections for food at home are due a relatively strong baseline for the year-over-year comparisons.</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19</a:t>
            </a:fld>
            <a:endParaRPr dirty="0"/>
          </a:p>
        </p:txBody>
      </p:sp>
      <p:pic>
        <p:nvPicPr>
          <p:cNvPr id="3" name="Picture 2">
            <a:extLst>
              <a:ext uri="{FF2B5EF4-FFF2-40B4-BE49-F238E27FC236}">
                <a16:creationId xmlns:a16="http://schemas.microsoft.com/office/drawing/2014/main" id="{7EEA1090-3606-4C3E-AD4F-76296D3FC79B}"/>
              </a:ext>
            </a:extLst>
          </p:cNvPr>
          <p:cNvPicPr>
            <a:picLocks noChangeAspect="1"/>
          </p:cNvPicPr>
          <p:nvPr/>
        </p:nvPicPr>
        <p:blipFill>
          <a:blip r:embed="rId2"/>
          <a:stretch>
            <a:fillRect/>
          </a:stretch>
        </p:blipFill>
        <p:spPr>
          <a:xfrm>
            <a:off x="158496" y="684540"/>
            <a:ext cx="8144003" cy="5030459"/>
          </a:xfrm>
          <a:prstGeom prst="rect">
            <a:avLst/>
          </a:prstGeom>
        </p:spPr>
      </p:pic>
    </p:spTree>
    <p:extLst>
      <p:ext uri="{BB962C8B-B14F-4D97-AF65-F5344CB8AC3E}">
        <p14:creationId xmlns:p14="http://schemas.microsoft.com/office/powerpoint/2010/main" val="20350742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4" name="Picture 3">
            <a:extLst>
              <a:ext uri="{FF2B5EF4-FFF2-40B4-BE49-F238E27FC236}">
                <a16:creationId xmlns:a16="http://schemas.microsoft.com/office/drawing/2014/main" id="{3DDF1BE5-4652-8BBA-FB7A-270E2F2CFD9F}"/>
              </a:ext>
            </a:extLst>
          </p:cNvPr>
          <p:cNvPicPr>
            <a:picLocks noChangeAspect="1"/>
          </p:cNvPicPr>
          <p:nvPr/>
        </p:nvPicPr>
        <p:blipFill>
          <a:blip r:embed="rId2"/>
          <a:stretch>
            <a:fillRect/>
          </a:stretch>
        </p:blipFill>
        <p:spPr>
          <a:xfrm>
            <a:off x="149630" y="207818"/>
            <a:ext cx="8152870" cy="5763242"/>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Non-biofuel usage has been stronger than expected in 2020/21 despite record prices. The Jacobsen’s forecast of soybean oil non-biodiesel use in 2020/21 has steadily risen from 11 billion pounds early in the marketing year to 14.5 billion, 250 million below USDA’s August projection.</a:t>
            </a:r>
          </a:p>
          <a:p>
            <a:r>
              <a:rPr lang="en-US" dirty="0"/>
              <a:t>The growth in non-biodiesel usage will likely drive U.S. per capita usage to a record 21.2 pounds in 2020/21, above the prior record of 21.1 in 2015/16.</a:t>
            </a:r>
          </a:p>
          <a:p>
            <a:r>
              <a:rPr lang="en-US" dirty="0"/>
              <a:t>The Jacobsen still expects canola oil to account for a growing share of non-biofuel usage. However, short crops in the U.S. and Canada will likely drive prices sharply higher, driving potential downside risk to its expectation.</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20</a:t>
            </a:fld>
            <a:endParaRPr dirty="0"/>
          </a:p>
        </p:txBody>
      </p:sp>
      <p:pic>
        <p:nvPicPr>
          <p:cNvPr id="3" name="Picture 2">
            <a:extLst>
              <a:ext uri="{FF2B5EF4-FFF2-40B4-BE49-F238E27FC236}">
                <a16:creationId xmlns:a16="http://schemas.microsoft.com/office/drawing/2014/main" id="{01DF7672-B215-4F08-B12A-654D4E95F670}"/>
              </a:ext>
            </a:extLst>
          </p:cNvPr>
          <p:cNvPicPr>
            <a:picLocks noChangeAspect="1"/>
          </p:cNvPicPr>
          <p:nvPr/>
        </p:nvPicPr>
        <p:blipFill>
          <a:blip r:embed="rId2"/>
          <a:stretch>
            <a:fillRect/>
          </a:stretch>
        </p:blipFill>
        <p:spPr>
          <a:xfrm>
            <a:off x="160782" y="676074"/>
            <a:ext cx="8141717" cy="503892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The profitability of soybean oil as a feedstock for biodiesel has been steadier than renewable diesel. However, the recent recovery in profitability has favored renewable diesel.</a:t>
            </a:r>
          </a:p>
          <a:p>
            <a:r>
              <a:rPr lang="en-US" dirty="0"/>
              <a:t>The drop in soybean oil profitability in biodiesel production in May and June resulted in a sharp decline in soybean oil usage in biodiesel production. The Jacobsen estimates soybean oil usage in biodiesel production fell to 579 million pounds in May, down 226 million pounds from 805 million in 2020.</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21</a:t>
            </a:fld>
            <a:endParaRPr dirty="0"/>
          </a:p>
        </p:txBody>
      </p:sp>
      <p:pic>
        <p:nvPicPr>
          <p:cNvPr id="5" name="Picture 4">
            <a:extLst>
              <a:ext uri="{FF2B5EF4-FFF2-40B4-BE49-F238E27FC236}">
                <a16:creationId xmlns:a16="http://schemas.microsoft.com/office/drawing/2014/main" id="{E6ECD4EE-4912-40DE-8D3C-6E4F3FC3C97B}"/>
              </a:ext>
            </a:extLst>
          </p:cNvPr>
          <p:cNvPicPr>
            <a:picLocks noChangeAspect="1"/>
          </p:cNvPicPr>
          <p:nvPr/>
        </p:nvPicPr>
        <p:blipFill>
          <a:blip r:embed="rId2"/>
          <a:stretch>
            <a:fillRect/>
          </a:stretch>
        </p:blipFill>
        <p:spPr>
          <a:xfrm>
            <a:off x="183642" y="684540"/>
            <a:ext cx="8118857" cy="5030459"/>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Jacobsen believes soybean oil usage in renewable fuel production will remain below last year through the end of 2020/21 due to record price levels.</a:t>
            </a:r>
          </a:p>
          <a:p>
            <a:r>
              <a:rPr lang="en-US" dirty="0"/>
              <a:t>The sharp increase it expects for soybean oil usage in 2021/22 is due to the growth in renewable diesel capacity and limited availability of alternative feedstocks.</a:t>
            </a:r>
          </a:p>
          <a:p>
            <a:r>
              <a:rPr lang="en-US" dirty="0"/>
              <a:t>The strength in use early in the marketing year was due to lower prices and a reduction in fats and greases supplies due to the measures put in place to slow the pandemic.</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22</a:t>
            </a:fld>
            <a:endParaRPr dirty="0"/>
          </a:p>
        </p:txBody>
      </p:sp>
      <p:pic>
        <p:nvPicPr>
          <p:cNvPr id="3" name="Picture 2">
            <a:extLst>
              <a:ext uri="{FF2B5EF4-FFF2-40B4-BE49-F238E27FC236}">
                <a16:creationId xmlns:a16="http://schemas.microsoft.com/office/drawing/2014/main" id="{754BBA75-0BE2-4030-877F-DDDD19B4CE70}"/>
              </a:ext>
            </a:extLst>
          </p:cNvPr>
          <p:cNvPicPr>
            <a:picLocks noChangeAspect="1"/>
          </p:cNvPicPr>
          <p:nvPr/>
        </p:nvPicPr>
        <p:blipFill>
          <a:blip r:embed="rId2"/>
          <a:stretch>
            <a:fillRect/>
          </a:stretch>
        </p:blipFill>
        <p:spPr>
          <a:xfrm>
            <a:off x="160782" y="684540"/>
            <a:ext cx="8141717" cy="5030459"/>
          </a:xfrm>
          <a:prstGeom prst="rect">
            <a:avLst/>
          </a:prstGeom>
        </p:spPr>
      </p:pic>
    </p:spTree>
    <p:extLst>
      <p:ext uri="{BB962C8B-B14F-4D97-AF65-F5344CB8AC3E}">
        <p14:creationId xmlns:p14="http://schemas.microsoft.com/office/powerpoint/2010/main" val="38345760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sharp increase in soybean oil prices has slowed U.S. soybean oil export sales dramatically in 2021. The slowdown suggests 2021/22 exports could fall to the lowest level since 2003/04.</a:t>
            </a:r>
          </a:p>
          <a:p>
            <a:r>
              <a:rPr lang="en-US" dirty="0"/>
              <a:t>Despite the outlook, South American production remains a significant risk to the expectation that the U.S. could become a net importer of soybean oil.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23</a:t>
            </a:fld>
            <a:endParaRPr dirty="0"/>
          </a:p>
        </p:txBody>
      </p:sp>
      <p:pic>
        <p:nvPicPr>
          <p:cNvPr id="3" name="Picture 2">
            <a:extLst>
              <a:ext uri="{FF2B5EF4-FFF2-40B4-BE49-F238E27FC236}">
                <a16:creationId xmlns:a16="http://schemas.microsoft.com/office/drawing/2014/main" id="{EF7A0948-F7F8-437C-B2ED-BF26551434FF}"/>
              </a:ext>
            </a:extLst>
          </p:cNvPr>
          <p:cNvPicPr>
            <a:picLocks noChangeAspect="1"/>
          </p:cNvPicPr>
          <p:nvPr/>
        </p:nvPicPr>
        <p:blipFill>
          <a:blip r:embed="rId2"/>
          <a:stretch>
            <a:fillRect/>
          </a:stretch>
        </p:blipFill>
        <p:spPr>
          <a:xfrm>
            <a:off x="147066" y="677332"/>
            <a:ext cx="8155433" cy="5037668"/>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Brazilian crush has been running at about the same volume as last year. However, The Jacobsen expects crush to rise by a little more than two percent. If crush falls short of expectations, Brazilian exports could be weaker than expected.</a:t>
            </a:r>
          </a:p>
          <a:p>
            <a:r>
              <a:rPr lang="en-US" dirty="0"/>
              <a:t>A shift in the Brazilian government’s biodiesel mandate lowered The Jacobsen’s expectation for 2021/22 soybean oil in biodiesel production. If the ten percent blend rate remains in place, The Jacobsen’s 2022/23 biodiesel usage forecast will be reduced, allowing for larger exports.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24</a:t>
            </a:fld>
            <a:endParaRPr dirty="0"/>
          </a:p>
        </p:txBody>
      </p:sp>
      <p:pic>
        <p:nvPicPr>
          <p:cNvPr id="7" name="Picture 6">
            <a:extLst>
              <a:ext uri="{FF2B5EF4-FFF2-40B4-BE49-F238E27FC236}">
                <a16:creationId xmlns:a16="http://schemas.microsoft.com/office/drawing/2014/main" id="{4FE92055-FDEA-401A-93C9-E1183AE72F9F}"/>
              </a:ext>
            </a:extLst>
          </p:cNvPr>
          <p:cNvPicPr>
            <a:picLocks noChangeAspect="1"/>
          </p:cNvPicPr>
          <p:nvPr/>
        </p:nvPicPr>
        <p:blipFill>
          <a:blip r:embed="rId2"/>
          <a:stretch>
            <a:fillRect/>
          </a:stretch>
        </p:blipFill>
        <p:spPr>
          <a:xfrm>
            <a:off x="147235" y="685799"/>
            <a:ext cx="8155263" cy="5037667"/>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Argentine crush has risen by about 11 percent during the first quarter of 2021/22. However, problems with water levels at the Upriver ports has added costs to exports narrowing the spread to the U.S. Gulf from more than 13 cents per pound earlier in the month to about four cents. </a:t>
            </a:r>
          </a:p>
          <a:p>
            <a:r>
              <a:rPr lang="en-US" dirty="0"/>
              <a:t>The recent change in Argentine blend rates and the limited availability of export markets will likely reduce biodiesel production further in 2022/23. However, the additional supply will be absorbed by the export market.</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25</a:t>
            </a:fld>
            <a:endParaRPr dirty="0"/>
          </a:p>
        </p:txBody>
      </p:sp>
      <p:pic>
        <p:nvPicPr>
          <p:cNvPr id="5" name="Picture 4">
            <a:extLst>
              <a:ext uri="{FF2B5EF4-FFF2-40B4-BE49-F238E27FC236}">
                <a16:creationId xmlns:a16="http://schemas.microsoft.com/office/drawing/2014/main" id="{6133ADB7-A0BC-49C8-8E80-2BBECA2A89B4}"/>
              </a:ext>
            </a:extLst>
          </p:cNvPr>
          <p:cNvPicPr>
            <a:picLocks noChangeAspect="1"/>
          </p:cNvPicPr>
          <p:nvPr/>
        </p:nvPicPr>
        <p:blipFill>
          <a:blip r:embed="rId2"/>
          <a:stretch>
            <a:fillRect/>
          </a:stretch>
        </p:blipFill>
        <p:spPr>
          <a:xfrm>
            <a:off x="177165" y="676275"/>
            <a:ext cx="8125334" cy="5048250"/>
          </a:xfrm>
          <a:prstGeom prst="rect">
            <a:avLst/>
          </a:prstGeom>
        </p:spPr>
      </p:pic>
    </p:spTree>
    <p:extLst>
      <p:ext uri="{BB962C8B-B14F-4D97-AF65-F5344CB8AC3E}">
        <p14:creationId xmlns:p14="http://schemas.microsoft.com/office/powerpoint/2010/main" val="35879178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Structural deficits in India and China raise the concentration of shipments to the top six countries.</a:t>
            </a:r>
          </a:p>
          <a:p>
            <a:r>
              <a:rPr lang="en-US" dirty="0"/>
              <a:t>If the U.S. becomes a major importer of soybean oil, developing countries will increasingly need to switch to palm oil.</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26</a:t>
            </a:fld>
            <a:endParaRPr dirty="0"/>
          </a:p>
        </p:txBody>
      </p:sp>
      <p:pic>
        <p:nvPicPr>
          <p:cNvPr id="5" name="Picture 4">
            <a:extLst>
              <a:ext uri="{FF2B5EF4-FFF2-40B4-BE49-F238E27FC236}">
                <a16:creationId xmlns:a16="http://schemas.microsoft.com/office/drawing/2014/main" id="{7CC4D47F-83CC-4A56-AF99-9E8B2F8F356C}"/>
              </a:ext>
            </a:extLst>
          </p:cNvPr>
          <p:cNvPicPr>
            <a:picLocks noChangeAspect="1"/>
          </p:cNvPicPr>
          <p:nvPr/>
        </p:nvPicPr>
        <p:blipFill>
          <a:blip r:embed="rId2"/>
          <a:stretch>
            <a:fillRect/>
          </a:stretch>
        </p:blipFill>
        <p:spPr>
          <a:xfrm>
            <a:off x="166116" y="704859"/>
            <a:ext cx="8136383" cy="5010141"/>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Hot and dry conditions in the northern Plains cut U.S. canola production by more than 450 million pounds to the lowest level since 2015/16.</a:t>
            </a:r>
          </a:p>
          <a:p>
            <a:r>
              <a:rPr lang="en-US" dirty="0"/>
              <a:t>The Jacobsen’s forecast assumes a modest drop in imports from Canada, but the sharp reduction in Canadian production could reduce the supply available for crushing.</a:t>
            </a:r>
          </a:p>
          <a:p>
            <a:r>
              <a:rPr lang="en-US" dirty="0"/>
              <a:t>There is downside risk to the canola oil usage in biodiesel production forecast due to the expectation for rising canola oil prices. However, the approval of an EPA pathway for renewable diesel could offset some of the decline in biodiesel demand.</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27</a:t>
            </a:fld>
            <a:endParaRPr dirty="0"/>
          </a:p>
        </p:txBody>
      </p:sp>
      <p:pic>
        <p:nvPicPr>
          <p:cNvPr id="10" name="Picture 9">
            <a:extLst>
              <a:ext uri="{FF2B5EF4-FFF2-40B4-BE49-F238E27FC236}">
                <a16:creationId xmlns:a16="http://schemas.microsoft.com/office/drawing/2014/main" id="{FC2D5D16-6377-4064-93CE-89C8E5466725}"/>
              </a:ext>
            </a:extLst>
          </p:cNvPr>
          <p:cNvPicPr>
            <a:picLocks noChangeAspect="1"/>
          </p:cNvPicPr>
          <p:nvPr/>
        </p:nvPicPr>
        <p:blipFill>
          <a:blip r:embed="rId2"/>
          <a:stretch>
            <a:fillRect/>
          </a:stretch>
        </p:blipFill>
        <p:spPr>
          <a:xfrm>
            <a:off x="163407" y="658705"/>
            <a:ext cx="8139092" cy="5056295"/>
          </a:xfrm>
          <a:prstGeom prst="rect">
            <a:avLst/>
          </a:prstGeom>
        </p:spPr>
      </p:pic>
    </p:spTree>
    <p:extLst>
      <p:ext uri="{BB962C8B-B14F-4D97-AF65-F5344CB8AC3E}">
        <p14:creationId xmlns:p14="http://schemas.microsoft.com/office/powerpoint/2010/main" val="2546630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28</a:t>
            </a:fld>
            <a:endParaRPr dirty="0"/>
          </a:p>
        </p:txBody>
      </p:sp>
      <p:pic>
        <p:nvPicPr>
          <p:cNvPr id="3" name="Picture 2">
            <a:extLst>
              <a:ext uri="{FF2B5EF4-FFF2-40B4-BE49-F238E27FC236}">
                <a16:creationId xmlns:a16="http://schemas.microsoft.com/office/drawing/2014/main" id="{CD76A0DF-ABFC-4B0D-83A3-98345D6898B2}"/>
              </a:ext>
            </a:extLst>
          </p:cNvPr>
          <p:cNvPicPr>
            <a:picLocks noChangeAspect="1"/>
          </p:cNvPicPr>
          <p:nvPr/>
        </p:nvPicPr>
        <p:blipFill>
          <a:blip r:embed="rId2"/>
          <a:stretch>
            <a:fillRect/>
          </a:stretch>
        </p:blipFill>
        <p:spPr>
          <a:xfrm>
            <a:off x="173398" y="684540"/>
            <a:ext cx="8129101" cy="5030460"/>
          </a:xfrm>
          <a:prstGeom prst="rect">
            <a:avLst/>
          </a:prstGeom>
        </p:spPr>
      </p:pic>
    </p:spTree>
    <p:extLst>
      <p:ext uri="{BB962C8B-B14F-4D97-AF65-F5344CB8AC3E}">
        <p14:creationId xmlns:p14="http://schemas.microsoft.com/office/powerpoint/2010/main" val="39948116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29</a:t>
            </a:fld>
            <a:endParaRPr dirty="0"/>
          </a:p>
        </p:txBody>
      </p:sp>
      <p:pic>
        <p:nvPicPr>
          <p:cNvPr id="8" name="Picture 7">
            <a:extLst>
              <a:ext uri="{FF2B5EF4-FFF2-40B4-BE49-F238E27FC236}">
                <a16:creationId xmlns:a16="http://schemas.microsoft.com/office/drawing/2014/main" id="{39823848-8D7C-41E1-9E7E-7064755AACB1}"/>
              </a:ext>
            </a:extLst>
          </p:cNvPr>
          <p:cNvPicPr>
            <a:picLocks noChangeAspect="1"/>
          </p:cNvPicPr>
          <p:nvPr/>
        </p:nvPicPr>
        <p:blipFill>
          <a:blip r:embed="rId2"/>
          <a:stretch>
            <a:fillRect/>
          </a:stretch>
        </p:blipFill>
        <p:spPr>
          <a:xfrm>
            <a:off x="172635" y="676074"/>
            <a:ext cx="8129864" cy="5038926"/>
          </a:xfrm>
          <a:prstGeom prst="rect">
            <a:avLst/>
          </a:prstGeom>
        </p:spPr>
      </p:pic>
    </p:spTree>
    <p:extLst>
      <p:ext uri="{BB962C8B-B14F-4D97-AF65-F5344CB8AC3E}">
        <p14:creationId xmlns:p14="http://schemas.microsoft.com/office/powerpoint/2010/main" val="24191579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4" name="Picture 3">
            <a:extLst>
              <a:ext uri="{FF2B5EF4-FFF2-40B4-BE49-F238E27FC236}">
                <a16:creationId xmlns:a16="http://schemas.microsoft.com/office/drawing/2014/main" id="{8C36EAB6-7267-B67E-3FA3-E8E9792ABFA0}"/>
              </a:ext>
            </a:extLst>
          </p:cNvPr>
          <p:cNvPicPr>
            <a:picLocks noChangeAspect="1"/>
          </p:cNvPicPr>
          <p:nvPr/>
        </p:nvPicPr>
        <p:blipFill>
          <a:blip r:embed="rId2"/>
          <a:stretch>
            <a:fillRect/>
          </a:stretch>
        </p:blipFill>
        <p:spPr>
          <a:xfrm>
            <a:off x="160638" y="269674"/>
            <a:ext cx="8141861" cy="5701386"/>
          </a:xfrm>
          <a:prstGeom prst="rect">
            <a:avLst/>
          </a:prstGeom>
        </p:spPr>
      </p:pic>
    </p:spTree>
    <p:extLst>
      <p:ext uri="{BB962C8B-B14F-4D97-AF65-F5344CB8AC3E}">
        <p14:creationId xmlns:p14="http://schemas.microsoft.com/office/powerpoint/2010/main" val="42475352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30</a:t>
            </a:fld>
            <a:endParaRPr dirty="0"/>
          </a:p>
        </p:txBody>
      </p:sp>
      <p:pic>
        <p:nvPicPr>
          <p:cNvPr id="5" name="Picture 4">
            <a:extLst>
              <a:ext uri="{FF2B5EF4-FFF2-40B4-BE49-F238E27FC236}">
                <a16:creationId xmlns:a16="http://schemas.microsoft.com/office/drawing/2014/main" id="{D0E96455-0235-4481-A634-7A0FA38696AB}"/>
              </a:ext>
            </a:extLst>
          </p:cNvPr>
          <p:cNvPicPr>
            <a:picLocks noChangeAspect="1"/>
          </p:cNvPicPr>
          <p:nvPr/>
        </p:nvPicPr>
        <p:blipFill>
          <a:blip r:embed="rId2"/>
          <a:stretch>
            <a:fillRect/>
          </a:stretch>
        </p:blipFill>
        <p:spPr>
          <a:xfrm>
            <a:off x="181103" y="684541"/>
            <a:ext cx="8121396" cy="5038926"/>
          </a:xfrm>
          <a:prstGeom prst="rect">
            <a:avLst/>
          </a:prstGeom>
        </p:spPr>
      </p:pic>
    </p:spTree>
    <p:extLst>
      <p:ext uri="{BB962C8B-B14F-4D97-AF65-F5344CB8AC3E}">
        <p14:creationId xmlns:p14="http://schemas.microsoft.com/office/powerpoint/2010/main" val="91385859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31</a:t>
            </a:fld>
            <a:endParaRPr dirty="0"/>
          </a:p>
        </p:txBody>
      </p:sp>
      <p:pic>
        <p:nvPicPr>
          <p:cNvPr id="4" name="Picture 3">
            <a:extLst>
              <a:ext uri="{FF2B5EF4-FFF2-40B4-BE49-F238E27FC236}">
                <a16:creationId xmlns:a16="http://schemas.microsoft.com/office/drawing/2014/main" id="{8E4F9102-576B-4747-895F-C3A4F1DDE9C3}"/>
              </a:ext>
            </a:extLst>
          </p:cNvPr>
          <p:cNvPicPr>
            <a:picLocks noChangeAspect="1"/>
          </p:cNvPicPr>
          <p:nvPr/>
        </p:nvPicPr>
        <p:blipFill>
          <a:blip r:embed="rId2"/>
          <a:stretch>
            <a:fillRect/>
          </a:stretch>
        </p:blipFill>
        <p:spPr>
          <a:xfrm>
            <a:off x="164169" y="684540"/>
            <a:ext cx="8138330" cy="5030459"/>
          </a:xfrm>
          <a:prstGeom prst="rect">
            <a:avLst/>
          </a:prstGeom>
        </p:spPr>
      </p:pic>
    </p:spTree>
    <p:extLst>
      <p:ext uri="{BB962C8B-B14F-4D97-AF65-F5344CB8AC3E}">
        <p14:creationId xmlns:p14="http://schemas.microsoft.com/office/powerpoint/2010/main" val="2541786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32</a:t>
            </a:fld>
            <a:endParaRPr dirty="0"/>
          </a:p>
        </p:txBody>
      </p:sp>
      <p:pic>
        <p:nvPicPr>
          <p:cNvPr id="4" name="Picture 3">
            <a:extLst>
              <a:ext uri="{FF2B5EF4-FFF2-40B4-BE49-F238E27FC236}">
                <a16:creationId xmlns:a16="http://schemas.microsoft.com/office/drawing/2014/main" id="{00E9E1AE-10DF-491A-BB24-DCBC7B7E15AE}"/>
              </a:ext>
            </a:extLst>
          </p:cNvPr>
          <p:cNvPicPr>
            <a:picLocks noChangeAspect="1"/>
          </p:cNvPicPr>
          <p:nvPr/>
        </p:nvPicPr>
        <p:blipFill>
          <a:blip r:embed="rId2"/>
          <a:stretch>
            <a:fillRect/>
          </a:stretch>
        </p:blipFill>
        <p:spPr>
          <a:xfrm>
            <a:off x="153417" y="659140"/>
            <a:ext cx="8149082" cy="5055860"/>
          </a:xfrm>
          <a:prstGeom prst="rect">
            <a:avLst/>
          </a:prstGeom>
        </p:spPr>
      </p:pic>
    </p:spTree>
    <p:extLst>
      <p:ext uri="{BB962C8B-B14F-4D97-AF65-F5344CB8AC3E}">
        <p14:creationId xmlns:p14="http://schemas.microsoft.com/office/powerpoint/2010/main" val="386201621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33</a:t>
            </a:fld>
            <a:endParaRPr dirty="0"/>
          </a:p>
        </p:txBody>
      </p:sp>
      <p:pic>
        <p:nvPicPr>
          <p:cNvPr id="4" name="Picture 3">
            <a:extLst>
              <a:ext uri="{FF2B5EF4-FFF2-40B4-BE49-F238E27FC236}">
                <a16:creationId xmlns:a16="http://schemas.microsoft.com/office/drawing/2014/main" id="{75CED4DD-2328-4519-836D-6B8C934BBBD1}"/>
              </a:ext>
            </a:extLst>
          </p:cNvPr>
          <p:cNvPicPr>
            <a:picLocks noChangeAspect="1"/>
          </p:cNvPicPr>
          <p:nvPr/>
        </p:nvPicPr>
        <p:blipFill>
          <a:blip r:embed="rId2"/>
          <a:stretch>
            <a:fillRect/>
          </a:stretch>
        </p:blipFill>
        <p:spPr>
          <a:xfrm>
            <a:off x="173399" y="693007"/>
            <a:ext cx="8129100" cy="5030460"/>
          </a:xfrm>
          <a:prstGeom prst="rect">
            <a:avLst/>
          </a:prstGeom>
        </p:spPr>
      </p:pic>
    </p:spTree>
    <p:extLst>
      <p:ext uri="{BB962C8B-B14F-4D97-AF65-F5344CB8AC3E}">
        <p14:creationId xmlns:p14="http://schemas.microsoft.com/office/powerpoint/2010/main" val="381763008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34</a:t>
            </a:fld>
            <a:endParaRPr dirty="0"/>
          </a:p>
        </p:txBody>
      </p:sp>
      <p:pic>
        <p:nvPicPr>
          <p:cNvPr id="6" name="Picture 5">
            <a:extLst>
              <a:ext uri="{FF2B5EF4-FFF2-40B4-BE49-F238E27FC236}">
                <a16:creationId xmlns:a16="http://schemas.microsoft.com/office/drawing/2014/main" id="{593A1D5A-7454-410A-8C22-9C241D32D4CB}"/>
              </a:ext>
            </a:extLst>
          </p:cNvPr>
          <p:cNvPicPr>
            <a:picLocks noChangeAspect="1"/>
          </p:cNvPicPr>
          <p:nvPr/>
        </p:nvPicPr>
        <p:blipFill>
          <a:blip r:embed="rId2"/>
          <a:stretch>
            <a:fillRect/>
          </a:stretch>
        </p:blipFill>
        <p:spPr>
          <a:xfrm>
            <a:off x="170350" y="667606"/>
            <a:ext cx="8132149" cy="5047393"/>
          </a:xfrm>
          <a:prstGeom prst="rect">
            <a:avLst/>
          </a:prstGeom>
        </p:spPr>
      </p:pic>
    </p:spTree>
    <p:extLst>
      <p:ext uri="{BB962C8B-B14F-4D97-AF65-F5344CB8AC3E}">
        <p14:creationId xmlns:p14="http://schemas.microsoft.com/office/powerpoint/2010/main" val="418780045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35</a:t>
            </a:fld>
            <a:endParaRPr dirty="0"/>
          </a:p>
        </p:txBody>
      </p:sp>
      <p:pic>
        <p:nvPicPr>
          <p:cNvPr id="3" name="Picture 2">
            <a:extLst>
              <a:ext uri="{FF2B5EF4-FFF2-40B4-BE49-F238E27FC236}">
                <a16:creationId xmlns:a16="http://schemas.microsoft.com/office/drawing/2014/main" id="{C4C0389E-03AF-43F9-8F35-628E7F6B4912}"/>
              </a:ext>
            </a:extLst>
          </p:cNvPr>
          <p:cNvPicPr>
            <a:picLocks noChangeAspect="1"/>
          </p:cNvPicPr>
          <p:nvPr/>
        </p:nvPicPr>
        <p:blipFill>
          <a:blip r:embed="rId2"/>
          <a:stretch>
            <a:fillRect/>
          </a:stretch>
        </p:blipFill>
        <p:spPr>
          <a:xfrm>
            <a:off x="164170" y="667608"/>
            <a:ext cx="8138329" cy="5047392"/>
          </a:xfrm>
          <a:prstGeom prst="rect">
            <a:avLst/>
          </a:prstGeom>
        </p:spPr>
      </p:pic>
    </p:spTree>
    <p:extLst>
      <p:ext uri="{BB962C8B-B14F-4D97-AF65-F5344CB8AC3E}">
        <p14:creationId xmlns:p14="http://schemas.microsoft.com/office/powerpoint/2010/main" val="39144121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36</a:t>
            </a:fld>
            <a:endParaRPr dirty="0"/>
          </a:p>
        </p:txBody>
      </p:sp>
      <p:pic>
        <p:nvPicPr>
          <p:cNvPr id="3" name="Picture 2">
            <a:extLst>
              <a:ext uri="{FF2B5EF4-FFF2-40B4-BE49-F238E27FC236}">
                <a16:creationId xmlns:a16="http://schemas.microsoft.com/office/drawing/2014/main" id="{55D8FCDC-AD2C-4838-B290-4189CFC4B7D6}"/>
              </a:ext>
            </a:extLst>
          </p:cNvPr>
          <p:cNvPicPr>
            <a:picLocks noChangeAspect="1"/>
          </p:cNvPicPr>
          <p:nvPr/>
        </p:nvPicPr>
        <p:blipFill>
          <a:blip r:embed="rId2"/>
          <a:stretch>
            <a:fillRect/>
          </a:stretch>
        </p:blipFill>
        <p:spPr>
          <a:xfrm>
            <a:off x="172635" y="668882"/>
            <a:ext cx="8129864" cy="5079986"/>
          </a:xfrm>
          <a:prstGeom prst="rect">
            <a:avLst/>
          </a:prstGeom>
        </p:spPr>
      </p:pic>
    </p:spTree>
    <p:extLst>
      <p:ext uri="{BB962C8B-B14F-4D97-AF65-F5344CB8AC3E}">
        <p14:creationId xmlns:p14="http://schemas.microsoft.com/office/powerpoint/2010/main" val="27205584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37</a:t>
            </a:fld>
            <a:endParaRPr dirty="0"/>
          </a:p>
        </p:txBody>
      </p:sp>
      <p:pic>
        <p:nvPicPr>
          <p:cNvPr id="6" name="Picture 5">
            <a:extLst>
              <a:ext uri="{FF2B5EF4-FFF2-40B4-BE49-F238E27FC236}">
                <a16:creationId xmlns:a16="http://schemas.microsoft.com/office/drawing/2014/main" id="{74308554-76A2-4ECC-B37C-5AE484CABE24}"/>
              </a:ext>
            </a:extLst>
          </p:cNvPr>
          <p:cNvPicPr>
            <a:picLocks noChangeAspect="1"/>
          </p:cNvPicPr>
          <p:nvPr/>
        </p:nvPicPr>
        <p:blipFill>
          <a:blip r:embed="rId2"/>
          <a:stretch>
            <a:fillRect/>
          </a:stretch>
        </p:blipFill>
        <p:spPr>
          <a:xfrm>
            <a:off x="155702" y="677346"/>
            <a:ext cx="8146797" cy="5071522"/>
          </a:xfrm>
          <a:prstGeom prst="rect">
            <a:avLst/>
          </a:prstGeom>
        </p:spPr>
      </p:pic>
    </p:spTree>
    <p:extLst>
      <p:ext uri="{BB962C8B-B14F-4D97-AF65-F5344CB8AC3E}">
        <p14:creationId xmlns:p14="http://schemas.microsoft.com/office/powerpoint/2010/main" val="12524349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38</a:t>
            </a:fld>
            <a:endParaRPr dirty="0"/>
          </a:p>
        </p:txBody>
      </p:sp>
      <p:pic>
        <p:nvPicPr>
          <p:cNvPr id="3" name="Picture 2">
            <a:extLst>
              <a:ext uri="{FF2B5EF4-FFF2-40B4-BE49-F238E27FC236}">
                <a16:creationId xmlns:a16="http://schemas.microsoft.com/office/drawing/2014/main" id="{BBFAB91E-6532-48F6-93DF-3AC3612391CF}"/>
              </a:ext>
            </a:extLst>
          </p:cNvPr>
          <p:cNvPicPr>
            <a:picLocks noChangeAspect="1"/>
          </p:cNvPicPr>
          <p:nvPr/>
        </p:nvPicPr>
        <p:blipFill>
          <a:blip r:embed="rId2"/>
          <a:stretch>
            <a:fillRect/>
          </a:stretch>
        </p:blipFill>
        <p:spPr>
          <a:xfrm>
            <a:off x="172636" y="677334"/>
            <a:ext cx="8129863" cy="5037666"/>
          </a:xfrm>
          <a:prstGeom prst="rect">
            <a:avLst/>
          </a:prstGeom>
        </p:spPr>
      </p:pic>
    </p:spTree>
    <p:extLst>
      <p:ext uri="{BB962C8B-B14F-4D97-AF65-F5344CB8AC3E}">
        <p14:creationId xmlns:p14="http://schemas.microsoft.com/office/powerpoint/2010/main" val="38801928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Despite a sharp reduction in Argentine soybean production, The Jacobsen predicts record soybean oil production. However, a critical unknown is whether farmers will sell sufficient supplies to meet The Jacobsen’s prediction. </a:t>
            </a:r>
          </a:p>
          <a:p>
            <a:r>
              <a:rPr lang="en-US" dirty="0"/>
              <a:t>Another risk to The Jacobsen’s forecast is the oil share. The Jacobsen’s forecast implies record soybean meal production, requiring growth in export demand to keep inventories from increasing substantially.</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39</a:t>
            </a:fld>
            <a:endParaRPr dirty="0"/>
          </a:p>
        </p:txBody>
      </p:sp>
      <p:pic>
        <p:nvPicPr>
          <p:cNvPr id="3" name="Picture 2">
            <a:extLst>
              <a:ext uri="{FF2B5EF4-FFF2-40B4-BE49-F238E27FC236}">
                <a16:creationId xmlns:a16="http://schemas.microsoft.com/office/drawing/2014/main" id="{8C4E18BA-8950-4D3D-8FDB-9046B80A08BB}"/>
              </a:ext>
            </a:extLst>
          </p:cNvPr>
          <p:cNvPicPr>
            <a:picLocks noChangeAspect="1"/>
          </p:cNvPicPr>
          <p:nvPr/>
        </p:nvPicPr>
        <p:blipFill>
          <a:blip r:embed="rId2"/>
          <a:stretch>
            <a:fillRect/>
          </a:stretch>
        </p:blipFill>
        <p:spPr>
          <a:xfrm>
            <a:off x="161882" y="660403"/>
            <a:ext cx="8140617" cy="5054597"/>
          </a:xfrm>
          <a:prstGeom prst="rect">
            <a:avLst/>
          </a:prstGeom>
        </p:spPr>
      </p:pic>
    </p:spTree>
    <p:extLst>
      <p:ext uri="{BB962C8B-B14F-4D97-AF65-F5344CB8AC3E}">
        <p14:creationId xmlns:p14="http://schemas.microsoft.com/office/powerpoint/2010/main" val="66751892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decline in U.S. canola oil production was replaced with shipments from Canada, that have increased slightly from last year, despite the drought. </a:t>
            </a:r>
          </a:p>
          <a:p>
            <a:r>
              <a:rPr lang="en-US" dirty="0"/>
              <a:t>As demand grows for soybean oil from the biofuel industry grows, the food industry will increase use of canola oil, offsetting the decline in demand from the rationalization of biodiesel capacity and limiting downside price risk.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6" name="Picture 5">
            <a:extLst>
              <a:ext uri="{FF2B5EF4-FFF2-40B4-BE49-F238E27FC236}">
                <a16:creationId xmlns:a16="http://schemas.microsoft.com/office/drawing/2014/main" id="{4E6A6B51-F1D3-54E6-73AD-122DD6E28086}"/>
              </a:ext>
            </a:extLst>
          </p:cNvPr>
          <p:cNvPicPr>
            <a:picLocks noChangeAspect="1"/>
          </p:cNvPicPr>
          <p:nvPr/>
        </p:nvPicPr>
        <p:blipFill>
          <a:blip r:embed="rId2"/>
          <a:stretch>
            <a:fillRect/>
          </a:stretch>
        </p:blipFill>
        <p:spPr>
          <a:xfrm>
            <a:off x="172995" y="269673"/>
            <a:ext cx="8129503" cy="5590241"/>
          </a:xfrm>
          <a:prstGeom prst="rect">
            <a:avLst/>
          </a:prstGeom>
        </p:spPr>
      </p:pic>
    </p:spTree>
    <p:extLst>
      <p:ext uri="{BB962C8B-B14F-4D97-AF65-F5344CB8AC3E}">
        <p14:creationId xmlns:p14="http://schemas.microsoft.com/office/powerpoint/2010/main" val="203340338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Despite a sharp reduction in Argentine soybean production, The Jacobsen predicts record soybean oil production. However, a critical unknown is whether farmers will sell sufficient supplies to meet The Jacobsen’s prediction. </a:t>
            </a:r>
          </a:p>
          <a:p>
            <a:r>
              <a:rPr lang="en-US" dirty="0"/>
              <a:t>Another risk to The Jacobsen’s forecast is the oil share. The Jacobsen’s forecast implies record soybean meal production, requiring growth in export demand to keep inventories from increasing substantially.</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40</a:t>
            </a:fld>
            <a:endParaRPr dirty="0"/>
          </a:p>
        </p:txBody>
      </p:sp>
      <p:pic>
        <p:nvPicPr>
          <p:cNvPr id="3" name="Picture 2">
            <a:extLst>
              <a:ext uri="{FF2B5EF4-FFF2-40B4-BE49-F238E27FC236}">
                <a16:creationId xmlns:a16="http://schemas.microsoft.com/office/drawing/2014/main" id="{4CA9DADD-F7BE-4ED5-9F9E-1E25D062511F}"/>
              </a:ext>
            </a:extLst>
          </p:cNvPr>
          <p:cNvPicPr>
            <a:picLocks noChangeAspect="1"/>
          </p:cNvPicPr>
          <p:nvPr/>
        </p:nvPicPr>
        <p:blipFill>
          <a:blip r:embed="rId2"/>
          <a:stretch>
            <a:fillRect/>
          </a:stretch>
        </p:blipFill>
        <p:spPr>
          <a:xfrm>
            <a:off x="164168" y="660409"/>
            <a:ext cx="8138331" cy="5054592"/>
          </a:xfrm>
          <a:prstGeom prst="rect">
            <a:avLst/>
          </a:prstGeom>
        </p:spPr>
      </p:pic>
    </p:spTree>
    <p:extLst>
      <p:ext uri="{BB962C8B-B14F-4D97-AF65-F5344CB8AC3E}">
        <p14:creationId xmlns:p14="http://schemas.microsoft.com/office/powerpoint/2010/main" val="103773061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8778F91-F79A-4A0F-867E-92D919F0AB9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pic>
        <p:nvPicPr>
          <p:cNvPr id="5" name="Picture 4">
            <a:extLst>
              <a:ext uri="{FF2B5EF4-FFF2-40B4-BE49-F238E27FC236}">
                <a16:creationId xmlns:a16="http://schemas.microsoft.com/office/drawing/2014/main" id="{D44F1D91-0BE3-4C12-8069-2456147A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357354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5000" y="432000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Tight stocks, robust export and crush demand and speculative buying driven by broader strength in commodities pushes The Jacobsen’s expectation for soybean prices to the upper end of the historical range.</a:t>
            </a:r>
          </a:p>
          <a:p>
            <a:r>
              <a:rPr lang="en-US" dirty="0"/>
              <a:t>Prices typically peak in June or early July, following the end of planting.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EADCC2B2-EA27-49CC-B9BC-EC915593FDC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8207679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While the impact on palm oil exports from Malaysian and Indonesia was substantial, shipments likely did not fall dramatically below the five-year average for the month.</a:t>
            </a:r>
          </a:p>
          <a:p>
            <a:r>
              <a:rPr lang="en-US" dirty="0"/>
              <a:t>With the ban lifted, it seems likely domestic prices will again align with world prices.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6" name="Picture 5">
            <a:extLst>
              <a:ext uri="{FF2B5EF4-FFF2-40B4-BE49-F238E27FC236}">
                <a16:creationId xmlns:a16="http://schemas.microsoft.com/office/drawing/2014/main" id="{78CA5B32-D6A8-B4D9-75DD-436A40973992}"/>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15464614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NOAA expects summer temperatures to be above normal across most of the country.</a:t>
            </a:r>
          </a:p>
          <a:p>
            <a:r>
              <a:rPr lang="en-US" dirty="0"/>
              <a:t>A shift in the jet stream eastward would shift the greater chances for above average temperatures into the Western Corn Belt.</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3" name="Picture 2" descr="Map&#10;&#10;Description automatically generated">
            <a:extLst>
              <a:ext uri="{FF2B5EF4-FFF2-40B4-BE49-F238E27FC236}">
                <a16:creationId xmlns:a16="http://schemas.microsoft.com/office/drawing/2014/main" id="{C63D6E4B-ACB8-4BCC-8E0C-C18F2E93D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9412858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FBB6B618-B913-4C5B-9477-FBCE91C348A5}"/>
              </a:ext>
            </a:extLst>
          </p:cNvPr>
          <p:cNvPicPr>
            <a:picLocks noChangeAspect="1"/>
          </p:cNvPicPr>
          <p:nvPr/>
        </p:nvPicPr>
        <p:blipFill>
          <a:blip r:embed="rId2"/>
          <a:stretch>
            <a:fillRect/>
          </a:stretch>
        </p:blipFill>
        <p:spPr>
          <a:xfrm>
            <a:off x="199644" y="269674"/>
            <a:ext cx="8102855" cy="5701386"/>
          </a:xfrm>
          <a:prstGeom prst="rect">
            <a:avLst/>
          </a:prstGeom>
        </p:spPr>
      </p:pic>
    </p:spTree>
    <p:extLst>
      <p:ext uri="{BB962C8B-B14F-4D97-AF65-F5344CB8AC3E}">
        <p14:creationId xmlns:p14="http://schemas.microsoft.com/office/powerpoint/2010/main" val="7360461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4" name="Picture 3">
            <a:extLst>
              <a:ext uri="{FF2B5EF4-FFF2-40B4-BE49-F238E27FC236}">
                <a16:creationId xmlns:a16="http://schemas.microsoft.com/office/drawing/2014/main" id="{F15E6C60-06E9-4112-AD57-9C21C25737A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4033621535"/>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4EE731-6AA8-4923-92A9-17EC568A317D}">
  <ds:schemaRefs>
    <ds:schemaRef ds:uri="http://purl.org/dc/dcmitype/"/>
    <ds:schemaRef ds:uri="http://purl.org/dc/terms/"/>
    <ds:schemaRef ds:uri="http://www.w3.org/XML/1998/namespace"/>
    <ds:schemaRef ds:uri="http://schemas.microsoft.com/office/2006/metadata/properties"/>
    <ds:schemaRef ds:uri="http://purl.org/dc/elements/1.1/"/>
    <ds:schemaRef ds:uri="cf2ac421-1284-4088-96c3-18e1d2d8f03a"/>
    <ds:schemaRef ds:uri="http://schemas.microsoft.com/office/2006/documentManagement/types"/>
    <ds:schemaRef ds:uri="0052aaab-b9fb-4904-b07b-fd4c19a80e9a"/>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40C410E-9FDD-4A3C-B434-28897606913B}">
  <ds:schemaRefs>
    <ds:schemaRef ds:uri="http://schemas.microsoft.com/sharepoint/v3/contenttype/forms"/>
  </ds:schemaRefs>
</ds:datastoreItem>
</file>

<file path=customXml/itemProps3.xml><?xml version="1.0" encoding="utf-8"?>
<ds:datastoreItem xmlns:ds="http://schemas.openxmlformats.org/officeDocument/2006/customXml" ds:itemID="{12947DF7-758B-4CBA-897F-3DEC873AE6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15215</TotalTime>
  <Words>3309</Words>
  <Application>Microsoft Office PowerPoint</Application>
  <PresentationFormat>Widescreen</PresentationFormat>
  <Paragraphs>188</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93</cp:revision>
  <dcterms:created xsi:type="dcterms:W3CDTF">2021-04-20T13:15:58Z</dcterms:created>
  <dcterms:modified xsi:type="dcterms:W3CDTF">2022-05-20T12:07:47Z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